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spcBef>
                <a:spcPts val="0"/>
              </a:spcBef>
              <a:buClrTx/>
              <a:buSzTx/>
              <a:buNone/>
              <a:defRPr sz="3700">
                <a:solidFill>
                  <a:schemeClr val="accent6"/>
                </a:solidFill>
                <a:latin typeface="Futura"/>
                <a:ea typeface="Futura"/>
                <a:cs typeface="Futura"/>
                <a:sym typeface="Futura"/>
              </a:defRPr>
            </a:lvl1pPr>
            <a:lvl2pPr marL="0" indent="0">
              <a:spcBef>
                <a:spcPts val="0"/>
              </a:spcBef>
              <a:buClrTx/>
              <a:buSzTx/>
              <a:buNone/>
              <a:defRPr sz="3700">
                <a:solidFill>
                  <a:schemeClr val="accent6"/>
                </a:solidFill>
                <a:latin typeface="Futura"/>
                <a:ea typeface="Futura"/>
                <a:cs typeface="Futura"/>
                <a:sym typeface="Futura"/>
              </a:defRPr>
            </a:lvl2pPr>
            <a:lvl3pPr marL="0" indent="0">
              <a:spcBef>
                <a:spcPts val="0"/>
              </a:spcBef>
              <a:buClrTx/>
              <a:buSzTx/>
              <a:buNone/>
              <a:defRPr sz="3700">
                <a:solidFill>
                  <a:schemeClr val="accent6"/>
                </a:solidFill>
                <a:latin typeface="Futura"/>
                <a:ea typeface="Futura"/>
                <a:cs typeface="Futura"/>
                <a:sym typeface="Futura"/>
              </a:defRPr>
            </a:lvl3pPr>
            <a:lvl4pPr marL="0" indent="0">
              <a:spcBef>
                <a:spcPts val="0"/>
              </a:spcBef>
              <a:buClrTx/>
              <a:buSzTx/>
              <a:buNone/>
              <a:defRPr sz="3700">
                <a:solidFill>
                  <a:schemeClr val="accent6"/>
                </a:solidFill>
                <a:latin typeface="Futura"/>
                <a:ea typeface="Futura"/>
                <a:cs typeface="Futura"/>
                <a:sym typeface="Futura"/>
              </a:defRPr>
            </a:lvl4pPr>
            <a:lvl5pPr marL="0" indent="0">
              <a:spcBef>
                <a:spcPts val="0"/>
              </a:spcBef>
              <a:buClrTx/>
              <a:buSzTx/>
              <a:buNone/>
              <a:defRPr sz="3700">
                <a:solidFill>
                  <a:schemeClr val="accent6"/>
                </a:solidFill>
                <a:latin typeface="Futura"/>
                <a:ea typeface="Futura"/>
                <a:cs typeface="Futura"/>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spcBef>
                <a:spcPts val="0"/>
              </a:spcBef>
              <a:buClrTx/>
              <a:buSzTx/>
              <a:buNone/>
              <a:defRPr sz="3700">
                <a:solidFill>
                  <a:schemeClr val="accent6"/>
                </a:solidFill>
                <a:latin typeface="Futura"/>
                <a:ea typeface="Futura"/>
                <a:cs typeface="Futura"/>
                <a:sym typeface="Futura"/>
              </a:defRPr>
            </a:lvl1pPr>
            <a:lvl2pPr marL="0" indent="0">
              <a:spcBef>
                <a:spcPts val="0"/>
              </a:spcBef>
              <a:buClrTx/>
              <a:buSzTx/>
              <a:buNone/>
              <a:defRPr sz="3700">
                <a:solidFill>
                  <a:schemeClr val="accent6"/>
                </a:solidFill>
                <a:latin typeface="Futura"/>
                <a:ea typeface="Futura"/>
                <a:cs typeface="Futura"/>
                <a:sym typeface="Futura"/>
              </a:defRPr>
            </a:lvl2pPr>
            <a:lvl3pPr marL="0" indent="0">
              <a:spcBef>
                <a:spcPts val="0"/>
              </a:spcBef>
              <a:buClrTx/>
              <a:buSzTx/>
              <a:buNone/>
              <a:defRPr sz="3700">
                <a:solidFill>
                  <a:schemeClr val="accent6"/>
                </a:solidFill>
                <a:latin typeface="Futura"/>
                <a:ea typeface="Futura"/>
                <a:cs typeface="Futura"/>
                <a:sym typeface="Futura"/>
              </a:defRPr>
            </a:lvl3pPr>
            <a:lvl4pPr marL="0" indent="0">
              <a:spcBef>
                <a:spcPts val="0"/>
              </a:spcBef>
              <a:buClrTx/>
              <a:buSzTx/>
              <a:buNone/>
              <a:defRPr sz="3700">
                <a:solidFill>
                  <a:schemeClr val="accent6"/>
                </a:solidFill>
                <a:latin typeface="Futura"/>
                <a:ea typeface="Futura"/>
                <a:cs typeface="Futura"/>
                <a:sym typeface="Futura"/>
              </a:defRPr>
            </a:lvl4pPr>
            <a:lvl5pPr marL="0" indent="0">
              <a:spcBef>
                <a:spcPts val="0"/>
              </a:spcBef>
              <a:buClrTx/>
              <a:buSzTx/>
              <a:buNone/>
              <a:defRPr sz="3700">
                <a:solidFill>
                  <a:schemeClr val="accent6"/>
                </a:solidFill>
                <a:latin typeface="Futura"/>
                <a:ea typeface="Futura"/>
                <a:cs typeface="Futura"/>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spcBef>
                <a:spcPts val="0"/>
              </a:spcBef>
              <a:buClrTx/>
              <a:buSzTx/>
              <a:buNone/>
              <a:defRPr sz="3700">
                <a:solidFill>
                  <a:schemeClr val="accent6"/>
                </a:solidFill>
                <a:latin typeface="Futura"/>
                <a:ea typeface="Futura"/>
                <a:cs typeface="Futura"/>
                <a:sym typeface="Futura"/>
              </a:defRPr>
            </a:lvl1pPr>
            <a:lvl2pPr marL="0" indent="0">
              <a:spcBef>
                <a:spcPts val="0"/>
              </a:spcBef>
              <a:buClrTx/>
              <a:buSzTx/>
              <a:buNone/>
              <a:defRPr sz="3700">
                <a:solidFill>
                  <a:schemeClr val="accent6"/>
                </a:solidFill>
                <a:latin typeface="Futura"/>
                <a:ea typeface="Futura"/>
                <a:cs typeface="Futura"/>
                <a:sym typeface="Futura"/>
              </a:defRPr>
            </a:lvl2pPr>
            <a:lvl3pPr marL="0" indent="0">
              <a:spcBef>
                <a:spcPts val="0"/>
              </a:spcBef>
              <a:buClrTx/>
              <a:buSzTx/>
              <a:buNone/>
              <a:defRPr sz="3700">
                <a:solidFill>
                  <a:schemeClr val="accent6"/>
                </a:solidFill>
                <a:latin typeface="Futura"/>
                <a:ea typeface="Futura"/>
                <a:cs typeface="Futura"/>
                <a:sym typeface="Futura"/>
              </a:defRPr>
            </a:lvl3pPr>
            <a:lvl4pPr marL="0" indent="0">
              <a:spcBef>
                <a:spcPts val="0"/>
              </a:spcBef>
              <a:buClrTx/>
              <a:buSzTx/>
              <a:buNone/>
              <a:defRPr sz="3700">
                <a:solidFill>
                  <a:schemeClr val="accent6"/>
                </a:solidFill>
                <a:latin typeface="Futura"/>
                <a:ea typeface="Futura"/>
                <a:cs typeface="Futura"/>
                <a:sym typeface="Futura"/>
              </a:defRPr>
            </a:lvl4pPr>
            <a:lvl5pPr marL="0" indent="0">
              <a:spcBef>
                <a:spcPts val="0"/>
              </a:spcBef>
              <a:buClrTx/>
              <a:buSzTx/>
              <a:buNone/>
              <a:defRPr sz="3700">
                <a:solidFill>
                  <a:schemeClr val="accent6"/>
                </a:solidFill>
                <a:latin typeface="Futura"/>
                <a:ea typeface="Futura"/>
                <a:cs typeface="Futura"/>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gif"/><Relationship Id="rId3" Type="http://schemas.openxmlformats.org/officeDocument/2006/relationships/image" Target="../media/image4.g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g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tif"/></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gif"/></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gif"/></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bbc.com/sport/athletics/29446276"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What is ‘sex’? Is it a ‘natural’ category?"/>
          <p:cNvSpPr txBox="1"/>
          <p:nvPr>
            <p:ph type="ctrTitle"/>
          </p:nvPr>
        </p:nvSpPr>
        <p:spPr>
          <a:xfrm>
            <a:off x="1270000" y="1430362"/>
            <a:ext cx="10464800" cy="1355676"/>
          </a:xfrm>
          <a:prstGeom prst="rect">
            <a:avLst/>
          </a:prstGeom>
        </p:spPr>
        <p:txBody>
          <a:bodyPr anchor="ctr"/>
          <a:lstStyle>
            <a:lvl1pPr defTabSz="327152">
              <a:defRPr sz="4480">
                <a:latin typeface="Futura"/>
                <a:ea typeface="Futura"/>
                <a:cs typeface="Futura"/>
                <a:sym typeface="Futura"/>
              </a:defRPr>
            </a:lvl1pPr>
          </a:lstStyle>
          <a:p>
            <a:pPr/>
            <a:r>
              <a:t>What is ‘sex’? Is it a ‘natural’ category? </a:t>
            </a:r>
          </a:p>
        </p:txBody>
      </p:sp>
      <p:pic>
        <p:nvPicPr>
          <p:cNvPr id="120" name="Image" descr="Image"/>
          <p:cNvPicPr>
            <a:picLocks noChangeAspect="1"/>
          </p:cNvPicPr>
          <p:nvPr/>
        </p:nvPicPr>
        <p:blipFill>
          <a:blip r:embed="rId2">
            <a:extLst/>
          </a:blip>
          <a:stretch>
            <a:fillRect/>
          </a:stretch>
        </p:blipFill>
        <p:spPr>
          <a:xfrm>
            <a:off x="3906155" y="3589560"/>
            <a:ext cx="5192490" cy="5192490"/>
          </a:xfrm>
          <a:prstGeom prst="rect">
            <a:avLst/>
          </a:prstGeom>
          <a:ln w="76200">
            <a:solidFill>
              <a:srgbClr val="FFFFFF"/>
            </a:solidFill>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Understanding Cis and Trans"/>
          <p:cNvSpPr txBox="1"/>
          <p:nvPr>
            <p:ph type="ctrTitle"/>
          </p:nvPr>
        </p:nvSpPr>
        <p:spPr>
          <a:xfrm>
            <a:off x="262681" y="1165084"/>
            <a:ext cx="12479438" cy="1479651"/>
          </a:xfrm>
          <a:prstGeom prst="rect">
            <a:avLst/>
          </a:prstGeom>
        </p:spPr>
        <p:txBody>
          <a:bodyPr/>
          <a:lstStyle>
            <a:lvl1pPr>
              <a:defRPr sz="6500">
                <a:latin typeface="Futura"/>
                <a:ea typeface="Futura"/>
                <a:cs typeface="Futura"/>
                <a:sym typeface="Futura"/>
              </a:defRPr>
            </a:lvl1pPr>
          </a:lstStyle>
          <a:p>
            <a:pPr/>
            <a:r>
              <a:t>Understanding Cis and Trans </a:t>
            </a:r>
          </a:p>
        </p:txBody>
      </p:sp>
      <p:sp>
        <p:nvSpPr>
          <p:cNvPr id="147" name="Cis Gender…"/>
          <p:cNvSpPr txBox="1"/>
          <p:nvPr>
            <p:ph type="subTitle" sz="quarter" idx="1"/>
          </p:nvPr>
        </p:nvSpPr>
        <p:spPr>
          <a:xfrm>
            <a:off x="1178029" y="3319327"/>
            <a:ext cx="4877440" cy="1576034"/>
          </a:xfrm>
          <a:prstGeom prst="rect">
            <a:avLst/>
          </a:prstGeom>
        </p:spPr>
        <p:txBody>
          <a:bodyPr/>
          <a:lstStyle/>
          <a:p>
            <a:pPr algn="ctr" defTabSz="233679">
              <a:defRPr i="1" sz="4480"/>
            </a:pPr>
            <a:r>
              <a:t>Cis Gender</a:t>
            </a:r>
          </a:p>
          <a:p>
            <a:pPr algn="ctr" defTabSz="233679">
              <a:defRPr sz="1480">
                <a:solidFill>
                  <a:srgbClr val="FFFFFF"/>
                </a:solidFill>
              </a:defRPr>
            </a:pPr>
            <a:r>
              <a:rPr sz="1680"/>
              <a:t>When the gender you identify with matches the gender assigned to you at birth.</a:t>
            </a:r>
            <a:r>
              <a:t> </a:t>
            </a:r>
          </a:p>
          <a:p>
            <a:pPr algn="ctr" defTabSz="233679">
              <a:defRPr sz="1480">
                <a:solidFill>
                  <a:srgbClr val="FFFFFF"/>
                </a:solidFill>
              </a:defRPr>
            </a:pPr>
          </a:p>
        </p:txBody>
      </p:sp>
      <p:pic>
        <p:nvPicPr>
          <p:cNvPr id="148" name="cis gender.gif" descr="cis gender.gif"/>
          <p:cNvPicPr>
            <a:picLocks noChangeAspect="0"/>
          </p:cNvPicPr>
          <p:nvPr/>
        </p:nvPicPr>
        <p:blipFill>
          <a:blip r:embed="rId2">
            <a:extLst/>
          </a:blip>
          <a:stretch>
            <a:fillRect/>
          </a:stretch>
        </p:blipFill>
        <p:spPr>
          <a:xfrm>
            <a:off x="1165334" y="5124231"/>
            <a:ext cx="4902830" cy="2757842"/>
          </a:xfrm>
          <a:prstGeom prst="rect">
            <a:avLst/>
          </a:prstGeom>
          <a:ln w="12700">
            <a:miter lim="400000"/>
          </a:ln>
        </p:spPr>
      </p:pic>
      <p:sp>
        <p:nvSpPr>
          <p:cNvPr id="149" name="Trans Gender…"/>
          <p:cNvSpPr txBox="1"/>
          <p:nvPr/>
        </p:nvSpPr>
        <p:spPr>
          <a:xfrm>
            <a:off x="6946266" y="3319327"/>
            <a:ext cx="4877441" cy="15760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233679">
              <a:defRPr b="0" i="1" sz="4480">
                <a:solidFill>
                  <a:schemeClr val="accent6"/>
                </a:solidFill>
                <a:latin typeface="Futura"/>
                <a:ea typeface="Futura"/>
                <a:cs typeface="Futura"/>
                <a:sym typeface="Futura"/>
              </a:defRPr>
            </a:pPr>
            <a:r>
              <a:t>Trans Gender</a:t>
            </a:r>
          </a:p>
          <a:p>
            <a:pPr defTabSz="233679">
              <a:defRPr b="0" sz="1480">
                <a:latin typeface="Futura"/>
                <a:ea typeface="Futura"/>
                <a:cs typeface="Futura"/>
                <a:sym typeface="Futura"/>
              </a:defRPr>
            </a:pPr>
            <a:r>
              <a:rPr sz="1680"/>
              <a:t>When the gender you identify with does not correspond to the gender assigned to you at bbbibirth.</a:t>
            </a:r>
          </a:p>
          <a:p>
            <a:pPr defTabSz="233679">
              <a:defRPr b="0" sz="1480">
                <a:latin typeface="Futura"/>
                <a:ea typeface="Futura"/>
                <a:cs typeface="Futura"/>
                <a:sym typeface="Futura"/>
              </a:defRPr>
            </a:pPr>
          </a:p>
          <a:p>
            <a:pPr defTabSz="233679">
              <a:defRPr b="0" sz="1480">
                <a:latin typeface="Futura"/>
                <a:ea typeface="Futura"/>
                <a:cs typeface="Futura"/>
                <a:sym typeface="Futura"/>
              </a:defRPr>
            </a:pPr>
          </a:p>
          <a:p>
            <a:pPr algn="l" defTabSz="233679">
              <a:defRPr b="0" sz="1480">
                <a:solidFill>
                  <a:schemeClr val="accent6"/>
                </a:solidFill>
                <a:latin typeface="Futura"/>
                <a:ea typeface="Futura"/>
                <a:cs typeface="Futura"/>
                <a:sym typeface="Futura"/>
              </a:defRPr>
            </a:pPr>
          </a:p>
          <a:p>
            <a:pPr algn="l" defTabSz="233679">
              <a:defRPr b="0" sz="1480">
                <a:solidFill>
                  <a:schemeClr val="accent6"/>
                </a:solidFill>
                <a:latin typeface="Futura"/>
                <a:ea typeface="Futura"/>
                <a:cs typeface="Futura"/>
                <a:sym typeface="Futura"/>
              </a:defRPr>
            </a:pPr>
          </a:p>
          <a:p>
            <a:pPr algn="l" defTabSz="233679">
              <a:defRPr b="0" sz="1480">
                <a:solidFill>
                  <a:schemeClr val="accent6"/>
                </a:solidFill>
                <a:latin typeface="Futura"/>
                <a:ea typeface="Futura"/>
                <a:cs typeface="Futura"/>
                <a:sym typeface="Futura"/>
              </a:defRPr>
            </a:pPr>
          </a:p>
        </p:txBody>
      </p:sp>
      <p:pic>
        <p:nvPicPr>
          <p:cNvPr id="150" name="transgender.gif" descr="transgender.gif"/>
          <p:cNvPicPr>
            <a:picLocks noChangeAspect="0"/>
          </p:cNvPicPr>
          <p:nvPr/>
        </p:nvPicPr>
        <p:blipFill>
          <a:blip r:embed="rId3">
            <a:extLst/>
          </a:blip>
          <a:stretch>
            <a:fillRect/>
          </a:stretch>
        </p:blipFill>
        <p:spPr>
          <a:xfrm>
            <a:off x="6930507" y="5124231"/>
            <a:ext cx="4908958" cy="2757842"/>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Trans woman: Identifies as woman but may or may not have external/internal organs that are said to correspond to women. So, they may not have a vagina.…"/>
          <p:cNvSpPr txBox="1"/>
          <p:nvPr/>
        </p:nvSpPr>
        <p:spPr>
          <a:xfrm>
            <a:off x="1225050" y="1200041"/>
            <a:ext cx="11063821" cy="73535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3300">
                <a:solidFill>
                  <a:schemeClr val="accent4">
                    <a:hueOff val="-1109302"/>
                    <a:lumOff val="-6470"/>
                  </a:schemeClr>
                </a:solidFill>
                <a:latin typeface="Futura"/>
                <a:ea typeface="Futura"/>
                <a:cs typeface="Futura"/>
                <a:sym typeface="Futura"/>
              </a:defRPr>
            </a:pPr>
            <a:r>
              <a:t>Trans woman: Identifies as woman but may or may not have external/internal organs that are said to correspond to women. So, they may not have a vagina. </a:t>
            </a:r>
          </a:p>
          <a:p>
            <a:pPr algn="l">
              <a:defRPr b="0" sz="3300">
                <a:solidFill>
                  <a:schemeClr val="accent6"/>
                </a:solidFill>
                <a:latin typeface="Futura"/>
                <a:ea typeface="Futura"/>
                <a:cs typeface="Futura"/>
                <a:sym typeface="Futura"/>
              </a:defRPr>
            </a:pPr>
          </a:p>
          <a:p>
            <a:pPr algn="l">
              <a:defRPr b="0" sz="3300">
                <a:solidFill>
                  <a:schemeClr val="accent6"/>
                </a:solidFill>
                <a:latin typeface="Futura"/>
                <a:ea typeface="Futura"/>
                <a:cs typeface="Futura"/>
                <a:sym typeface="Futura"/>
              </a:defRPr>
            </a:pPr>
          </a:p>
          <a:p>
            <a:pPr algn="l">
              <a:defRPr b="0" sz="3300">
                <a:solidFill>
                  <a:schemeClr val="accent6"/>
                </a:solidFill>
                <a:latin typeface="Futura"/>
                <a:ea typeface="Futura"/>
                <a:cs typeface="Futura"/>
                <a:sym typeface="Futura"/>
              </a:defRPr>
            </a:pPr>
          </a:p>
          <a:p>
            <a:pPr algn="l">
              <a:defRPr b="0" sz="3300">
                <a:solidFill>
                  <a:schemeClr val="accent6"/>
                </a:solidFill>
                <a:latin typeface="Futura"/>
                <a:ea typeface="Futura"/>
                <a:cs typeface="Futura"/>
                <a:sym typeface="Futura"/>
              </a:defRPr>
            </a:pPr>
          </a:p>
          <a:p>
            <a:pPr algn="l">
              <a:defRPr b="0" sz="3300">
                <a:solidFill>
                  <a:schemeClr val="accent6"/>
                </a:solidFill>
                <a:latin typeface="Futura"/>
                <a:ea typeface="Futura"/>
                <a:cs typeface="Futura"/>
                <a:sym typeface="Futura"/>
              </a:defRPr>
            </a:pPr>
          </a:p>
          <a:p>
            <a:pPr algn="l">
              <a:defRPr b="0" sz="3300">
                <a:solidFill>
                  <a:schemeClr val="accent6"/>
                </a:solidFill>
                <a:latin typeface="Futura"/>
                <a:ea typeface="Futura"/>
                <a:cs typeface="Futura"/>
                <a:sym typeface="Futura"/>
              </a:defRPr>
            </a:pPr>
          </a:p>
          <a:p>
            <a:pPr algn="l">
              <a:defRPr b="0" sz="3300">
                <a:solidFill>
                  <a:schemeClr val="accent6"/>
                </a:solidFill>
                <a:latin typeface="Futura"/>
                <a:ea typeface="Futura"/>
                <a:cs typeface="Futura"/>
                <a:sym typeface="Futura"/>
              </a:defRPr>
            </a:pPr>
          </a:p>
          <a:p>
            <a:pPr algn="l">
              <a:defRPr b="0" sz="3300">
                <a:solidFill>
                  <a:schemeClr val="accent4">
                    <a:hueOff val="-624705"/>
                    <a:lumOff val="1372"/>
                  </a:schemeClr>
                </a:solidFill>
                <a:latin typeface="Futura"/>
                <a:ea typeface="Futura"/>
                <a:cs typeface="Futura"/>
                <a:sym typeface="Futura"/>
              </a:defRPr>
            </a:pPr>
            <a:r>
              <a:t>Trans man: Identifies as man but may or may not have external/internal organs that are said to correspond to man. So, they may not have a penis.</a:t>
            </a:r>
          </a:p>
        </p:txBody>
      </p:sp>
      <p:pic>
        <p:nvPicPr>
          <p:cNvPr id="153" name="Image" descr="Image"/>
          <p:cNvPicPr>
            <a:picLocks noChangeAspect="1"/>
          </p:cNvPicPr>
          <p:nvPr/>
        </p:nvPicPr>
        <p:blipFill>
          <a:blip r:embed="rId2">
            <a:extLst/>
          </a:blip>
          <a:stretch>
            <a:fillRect/>
          </a:stretch>
        </p:blipFill>
        <p:spPr>
          <a:xfrm>
            <a:off x="3744981" y="2944329"/>
            <a:ext cx="4632783" cy="3864942"/>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Chromosomes"/>
          <p:cNvSpPr txBox="1"/>
          <p:nvPr>
            <p:ph type="ctrTitle"/>
          </p:nvPr>
        </p:nvSpPr>
        <p:spPr>
          <a:xfrm>
            <a:off x="211410" y="677682"/>
            <a:ext cx="12581980" cy="1493194"/>
          </a:xfrm>
          <a:prstGeom prst="rect">
            <a:avLst/>
          </a:prstGeom>
        </p:spPr>
        <p:txBody>
          <a:bodyPr/>
          <a:lstStyle/>
          <a:p>
            <a:pPr/>
            <a:r>
              <a:rPr>
                <a:solidFill>
                  <a:srgbClr val="38057F"/>
                </a:solidFill>
              </a:rPr>
              <a:t>Ch</a:t>
            </a:r>
            <a:r>
              <a:rPr>
                <a:solidFill>
                  <a:srgbClr val="0F4AFF"/>
                </a:solidFill>
              </a:rPr>
              <a:t>r</a:t>
            </a:r>
            <a:r>
              <a:rPr>
                <a:solidFill>
                  <a:srgbClr val="41FFEE"/>
                </a:solidFill>
              </a:rPr>
              <a:t>om</a:t>
            </a:r>
            <a:r>
              <a:rPr>
                <a:solidFill>
                  <a:srgbClr val="073209"/>
                </a:solidFill>
              </a:rPr>
              <a:t>os</a:t>
            </a:r>
            <a:r>
              <a:rPr>
                <a:solidFill>
                  <a:srgbClr val="C7B73D"/>
                </a:solidFill>
              </a:rPr>
              <a:t>o</a:t>
            </a:r>
            <a:r>
              <a:rPr>
                <a:solidFill>
                  <a:srgbClr val="C76013"/>
                </a:solidFill>
              </a:rPr>
              <a:t>me</a:t>
            </a:r>
            <a:r>
              <a:rPr>
                <a:solidFill>
                  <a:srgbClr val="800609"/>
                </a:solidFill>
              </a:rPr>
              <a:t>s</a:t>
            </a:r>
            <a:r>
              <a:t> </a:t>
            </a:r>
          </a:p>
        </p:txBody>
      </p:sp>
      <p:sp>
        <p:nvSpPr>
          <p:cNvPr id="156" name="Chromosomes are thread-like structures located inside the nucleus of animal and plant cells. Each chromosome is made of protein and a single molecule of deoxyribonucleic acid (DNA). Passed from parents to offspring, DNA contains the specific instructions that make each type of living creature unique.…"/>
          <p:cNvSpPr txBox="1"/>
          <p:nvPr>
            <p:ph type="subTitle" idx="1"/>
          </p:nvPr>
        </p:nvSpPr>
        <p:spPr>
          <a:xfrm>
            <a:off x="2777753" y="2114875"/>
            <a:ext cx="7449294" cy="7178825"/>
          </a:xfrm>
          <a:prstGeom prst="rect">
            <a:avLst/>
          </a:prstGeom>
        </p:spPr>
        <p:txBody>
          <a:bodyPr anchor="ctr"/>
          <a:lstStyle/>
          <a:p>
            <a:pPr>
              <a:spcBef>
                <a:spcPts val="4200"/>
              </a:spcBef>
              <a:defRPr sz="1900">
                <a:solidFill>
                  <a:srgbClr val="FFFFFF"/>
                </a:solidFill>
              </a:defRPr>
            </a:pPr>
            <a:r>
              <a:t>Chromosomes are thread-like structures located inside the nucleus of animal and plant cells. Each chromosome is made of protein and a single molecule of deoxyribonucleic acid (DNA). Passed from parents to offspring, DNA contains the specific instructions that make each type of living creature unique.</a:t>
            </a:r>
          </a:p>
          <a:p>
            <a:pPr>
              <a:spcBef>
                <a:spcPts val="4200"/>
              </a:spcBef>
              <a:defRPr sz="1900">
                <a:solidFill>
                  <a:srgbClr val="FFFFFF"/>
                </a:solidFill>
              </a:defRPr>
            </a:pPr>
            <a:r>
              <a:rPr>
                <a:solidFill>
                  <a:srgbClr val="FF5948"/>
                </a:solidFill>
              </a:rPr>
              <a:t>XY</a:t>
            </a:r>
            <a:r>
              <a:t> is considered the male chromosome and </a:t>
            </a:r>
            <a:r>
              <a:rPr>
                <a:solidFill>
                  <a:schemeClr val="accent5"/>
                </a:solidFill>
              </a:rPr>
              <a:t>XX</a:t>
            </a:r>
            <a:r>
              <a:t> the female chromosome. </a:t>
            </a:r>
          </a:p>
          <a:p>
            <a:pPr>
              <a:spcBef>
                <a:spcPts val="4200"/>
              </a:spcBef>
              <a:defRPr i="1" sz="1900">
                <a:solidFill>
                  <a:schemeClr val="accent5">
                    <a:hueOff val="106375"/>
                    <a:satOff val="9554"/>
                    <a:lumOff val="-13516"/>
                  </a:schemeClr>
                </a:solidFill>
                <a:latin typeface="Georgia"/>
                <a:ea typeface="Georgia"/>
                <a:cs typeface="Georgia"/>
                <a:sym typeface="Georgia"/>
              </a:defRPr>
            </a:pPr>
            <a:r>
              <a:t>However, there are cases of XXY, XYY, XXX, YYX and XO chromosome possible too. </a:t>
            </a:r>
          </a:p>
          <a:p>
            <a:pPr>
              <a:spcBef>
                <a:spcPts val="4200"/>
              </a:spcBef>
              <a:defRPr i="1" sz="1900">
                <a:solidFill>
                  <a:schemeClr val="accent5">
                    <a:hueOff val="106375"/>
                    <a:satOff val="9554"/>
                    <a:lumOff val="-13516"/>
                  </a:schemeClr>
                </a:solidFill>
                <a:latin typeface="Georgia"/>
                <a:ea typeface="Georgia"/>
                <a:cs typeface="Georgia"/>
                <a:sym typeface="Georgia"/>
              </a:defRPr>
            </a:pPr>
            <a:r>
              <a:t>Sometimes, it is also the case that the chromosome is XX but it does not match the external and internal organs signification and similarly for XY chromosome. </a:t>
            </a:r>
          </a:p>
        </p:txBody>
      </p:sp>
      <p:pic>
        <p:nvPicPr>
          <p:cNvPr id="157" name="Image" descr="Image"/>
          <p:cNvPicPr>
            <a:picLocks noChangeAspect="1"/>
          </p:cNvPicPr>
          <p:nvPr/>
        </p:nvPicPr>
        <p:blipFill>
          <a:blip r:embed="rId2">
            <a:extLst/>
          </a:blip>
          <a:stretch>
            <a:fillRect/>
          </a:stretch>
        </p:blipFill>
        <p:spPr>
          <a:xfrm>
            <a:off x="145562" y="6502302"/>
            <a:ext cx="2654301" cy="2540001"/>
          </a:xfrm>
          <a:prstGeom prst="rect">
            <a:avLst/>
          </a:prstGeom>
          <a:ln w="12700">
            <a:miter lim="400000"/>
          </a:ln>
        </p:spPr>
      </p:pic>
      <p:pic>
        <p:nvPicPr>
          <p:cNvPr id="158" name="Image" descr="Image"/>
          <p:cNvPicPr>
            <a:picLocks noChangeAspect="1"/>
          </p:cNvPicPr>
          <p:nvPr/>
        </p:nvPicPr>
        <p:blipFill>
          <a:blip r:embed="rId2">
            <a:extLst/>
          </a:blip>
          <a:stretch>
            <a:fillRect/>
          </a:stretch>
        </p:blipFill>
        <p:spPr>
          <a:xfrm>
            <a:off x="47911" y="4208063"/>
            <a:ext cx="2654301" cy="2540001"/>
          </a:xfrm>
          <a:prstGeom prst="rect">
            <a:avLst/>
          </a:prstGeom>
          <a:ln w="12700">
            <a:miter lim="400000"/>
          </a:ln>
        </p:spPr>
      </p:pic>
      <p:pic>
        <p:nvPicPr>
          <p:cNvPr id="159" name="Image" descr="Image"/>
          <p:cNvPicPr>
            <a:picLocks noChangeAspect="1"/>
          </p:cNvPicPr>
          <p:nvPr/>
        </p:nvPicPr>
        <p:blipFill>
          <a:blip r:embed="rId2">
            <a:extLst/>
          </a:blip>
          <a:stretch>
            <a:fillRect/>
          </a:stretch>
        </p:blipFill>
        <p:spPr>
          <a:xfrm>
            <a:off x="145562" y="1601808"/>
            <a:ext cx="2654301" cy="2540001"/>
          </a:xfrm>
          <a:prstGeom prst="rect">
            <a:avLst/>
          </a:prstGeom>
          <a:ln w="12700">
            <a:miter lim="400000"/>
          </a:ln>
        </p:spPr>
      </p:pic>
      <p:pic>
        <p:nvPicPr>
          <p:cNvPr id="160" name="Image" descr="Image"/>
          <p:cNvPicPr>
            <a:picLocks noChangeAspect="1"/>
          </p:cNvPicPr>
          <p:nvPr/>
        </p:nvPicPr>
        <p:blipFill>
          <a:blip r:embed="rId2">
            <a:extLst/>
          </a:blip>
          <a:stretch>
            <a:fillRect/>
          </a:stretch>
        </p:blipFill>
        <p:spPr>
          <a:xfrm>
            <a:off x="10302588" y="1538308"/>
            <a:ext cx="2654301" cy="2540001"/>
          </a:xfrm>
          <a:prstGeom prst="rect">
            <a:avLst/>
          </a:prstGeom>
          <a:ln w="12700">
            <a:miter lim="400000"/>
          </a:ln>
        </p:spPr>
      </p:pic>
      <p:pic>
        <p:nvPicPr>
          <p:cNvPr id="161" name="Image" descr="Image"/>
          <p:cNvPicPr>
            <a:picLocks noChangeAspect="1"/>
          </p:cNvPicPr>
          <p:nvPr/>
        </p:nvPicPr>
        <p:blipFill>
          <a:blip r:embed="rId2">
            <a:extLst/>
          </a:blip>
          <a:stretch>
            <a:fillRect/>
          </a:stretch>
        </p:blipFill>
        <p:spPr>
          <a:xfrm>
            <a:off x="10302588" y="4086547"/>
            <a:ext cx="2654301" cy="2540001"/>
          </a:xfrm>
          <a:prstGeom prst="rect">
            <a:avLst/>
          </a:prstGeom>
          <a:ln w="12700">
            <a:miter lim="400000"/>
          </a:ln>
        </p:spPr>
      </p:pic>
      <p:pic>
        <p:nvPicPr>
          <p:cNvPr id="162" name="Image" descr="Image"/>
          <p:cNvPicPr>
            <a:picLocks noChangeAspect="1"/>
          </p:cNvPicPr>
          <p:nvPr/>
        </p:nvPicPr>
        <p:blipFill>
          <a:blip r:embed="rId2">
            <a:extLst/>
          </a:blip>
          <a:stretch>
            <a:fillRect/>
          </a:stretch>
        </p:blipFill>
        <p:spPr>
          <a:xfrm>
            <a:off x="10392147" y="6502302"/>
            <a:ext cx="2654301" cy="254000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Butler and performativity"/>
          <p:cNvSpPr txBox="1"/>
          <p:nvPr>
            <p:ph type="ctrTitle"/>
          </p:nvPr>
        </p:nvSpPr>
        <p:spPr>
          <a:xfrm>
            <a:off x="261491" y="1015975"/>
            <a:ext cx="12481818" cy="1486447"/>
          </a:xfrm>
          <a:prstGeom prst="rect">
            <a:avLst/>
          </a:prstGeom>
        </p:spPr>
        <p:txBody>
          <a:bodyPr/>
          <a:lstStyle>
            <a:lvl1pPr>
              <a:defRPr sz="7400">
                <a:latin typeface="Futura"/>
                <a:ea typeface="Futura"/>
                <a:cs typeface="Futura"/>
                <a:sym typeface="Futura"/>
              </a:defRPr>
            </a:lvl1pPr>
          </a:lstStyle>
          <a:p>
            <a:pPr/>
            <a:r>
              <a:t>Butler and performativity </a:t>
            </a:r>
          </a:p>
        </p:txBody>
      </p:sp>
      <p:sp>
        <p:nvSpPr>
          <p:cNvPr id="165" name="Gender as not something we are or that we possess. Rather, it is a doing…where in the acts of gender create the idea of gender.…"/>
          <p:cNvSpPr txBox="1"/>
          <p:nvPr>
            <p:ph type="subTitle" sz="half" idx="1"/>
          </p:nvPr>
        </p:nvSpPr>
        <p:spPr>
          <a:xfrm>
            <a:off x="2231599" y="2926911"/>
            <a:ext cx="8541602" cy="3651237"/>
          </a:xfrm>
          <a:prstGeom prst="rect">
            <a:avLst/>
          </a:prstGeom>
        </p:spPr>
        <p:txBody>
          <a:bodyPr/>
          <a:lstStyle/>
          <a:p>
            <a:pPr defTabSz="356362">
              <a:defRPr sz="2257"/>
            </a:pPr>
            <a:r>
              <a:t>Gender as not something we are or that we possess. Rather, it is a doing…where in the acts of gender create the idea of gender. </a:t>
            </a:r>
          </a:p>
          <a:p>
            <a:pPr defTabSz="356362">
              <a:defRPr sz="2257"/>
            </a:pPr>
          </a:p>
          <a:p>
            <a:pPr defTabSz="356362">
              <a:defRPr sz="2257"/>
            </a:pPr>
            <a:r>
              <a:t>It is a repetition that is not expressing or revealing a deeper reality, but a performing that makes us feel like it is coming from a deeper reality. </a:t>
            </a:r>
          </a:p>
          <a:p>
            <a:pPr defTabSz="356362">
              <a:defRPr sz="2257"/>
            </a:pPr>
          </a:p>
          <a:p>
            <a:pPr defTabSz="356362">
              <a:defRPr sz="2257"/>
            </a:pPr>
          </a:p>
        </p:txBody>
      </p:sp>
      <p:pic>
        <p:nvPicPr>
          <p:cNvPr id="166" name="Image" descr="Image"/>
          <p:cNvPicPr>
            <a:picLocks noChangeAspect="1"/>
          </p:cNvPicPr>
          <p:nvPr/>
        </p:nvPicPr>
        <p:blipFill>
          <a:blip r:embed="rId2">
            <a:extLst/>
          </a:blip>
          <a:srcRect l="0" t="28933" r="0" b="28933"/>
          <a:stretch>
            <a:fillRect/>
          </a:stretch>
        </p:blipFill>
        <p:spPr>
          <a:xfrm>
            <a:off x="4256881" y="5571176"/>
            <a:ext cx="4491211" cy="3359569"/>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Rather, gender as a way of thinking and as a concept, pre-exists the body; it is gender that produces the category of biological sex. And gender produces sex through a series of performances.…"/>
          <p:cNvSpPr txBox="1"/>
          <p:nvPr/>
        </p:nvSpPr>
        <p:spPr>
          <a:xfrm>
            <a:off x="1231127" y="1693002"/>
            <a:ext cx="10542545" cy="387147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2600">
                <a:solidFill>
                  <a:schemeClr val="accent2"/>
                </a:solidFill>
                <a:latin typeface="Futura"/>
                <a:ea typeface="Futura"/>
                <a:cs typeface="Futura"/>
                <a:sym typeface="Futura"/>
              </a:defRPr>
            </a:pPr>
            <a:r>
              <a:t>Rather, gender as a way of thinking and as a concept, pre-exists the body; it is gender that produces the category of biological sex. And gender produces sex through a series of performances. </a:t>
            </a:r>
          </a:p>
          <a:p>
            <a:pPr algn="l" defTabSz="457200">
              <a:lnSpc>
                <a:spcPts val="4100"/>
              </a:lnSpc>
              <a:spcBef>
                <a:spcPts val="1200"/>
              </a:spcBef>
              <a:defRPr b="0" sz="2000">
                <a:latin typeface="Times"/>
                <a:ea typeface="Times"/>
                <a:cs typeface="Times"/>
                <a:sym typeface="Times"/>
              </a:defRPr>
            </a:pPr>
          </a:p>
          <a:p>
            <a:pPr defTabSz="457200">
              <a:lnSpc>
                <a:spcPts val="4100"/>
              </a:lnSpc>
              <a:spcBef>
                <a:spcPts val="1200"/>
              </a:spcBef>
              <a:defRPr b="0" sz="2000">
                <a:latin typeface="Times"/>
                <a:ea typeface="Times"/>
                <a:cs typeface="Times"/>
                <a:sym typeface="Times"/>
              </a:defRPr>
            </a:pPr>
            <a:r>
              <a:t>Butler draws attention to the fact that the project of becoming male or female is never completed-it is a 'performance' that must be repeated every moment of our lives until we die. Even a fifty-year-old, burly moustachioed man who has fathered children cannot say, </a:t>
            </a:r>
            <a:r>
              <a:rPr>
                <a:latin typeface="Helvetica"/>
                <a:ea typeface="Helvetica"/>
                <a:cs typeface="Helvetica"/>
                <a:sym typeface="Helvetica"/>
              </a:rPr>
              <a:t>'It </a:t>
            </a:r>
            <a:r>
              <a:t>is well established by now that I am a man; tomorrow, I can wear a sari to work.' At no point in our lives can we be confident that our gender identity is secure; we can never let up on this performance. </a:t>
            </a:r>
          </a:p>
        </p:txBody>
      </p:sp>
      <p:pic>
        <p:nvPicPr>
          <p:cNvPr id="169" name="gender roles.gif" descr="gender roles.gif"/>
          <p:cNvPicPr>
            <a:picLocks noChangeAspect="0"/>
          </p:cNvPicPr>
          <p:nvPr/>
        </p:nvPicPr>
        <p:blipFill>
          <a:blip r:embed="rId2">
            <a:extLst/>
          </a:blip>
          <a:stretch>
            <a:fillRect/>
          </a:stretch>
        </p:blipFill>
        <p:spPr>
          <a:xfrm>
            <a:off x="3184123" y="5579216"/>
            <a:ext cx="6636554" cy="370569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extLst/>
          </a:blip>
          <a:stretch>
            <a:fillRect/>
          </a:stretch>
        </p:blipFill>
        <p:spPr>
          <a:xfrm>
            <a:off x="1891178" y="2586190"/>
            <a:ext cx="9735090" cy="458122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Examples from diverse cultures"/>
          <p:cNvSpPr txBox="1"/>
          <p:nvPr>
            <p:ph type="ctrTitle"/>
          </p:nvPr>
        </p:nvSpPr>
        <p:spPr>
          <a:xfrm>
            <a:off x="1168400" y="266700"/>
            <a:ext cx="10464800" cy="1427312"/>
          </a:xfrm>
          <a:prstGeom prst="rect">
            <a:avLst/>
          </a:prstGeom>
        </p:spPr>
        <p:txBody>
          <a:bodyPr/>
          <a:lstStyle>
            <a:lvl1pPr defTabSz="479044">
              <a:defRPr sz="5822">
                <a:solidFill>
                  <a:schemeClr val="accent4"/>
                </a:solidFill>
                <a:latin typeface="Futura"/>
                <a:ea typeface="Futura"/>
                <a:cs typeface="Futura"/>
                <a:sym typeface="Futura"/>
              </a:defRPr>
            </a:lvl1pPr>
          </a:lstStyle>
          <a:p>
            <a:pPr/>
            <a:r>
              <a:t>Examples from diverse cultures </a:t>
            </a:r>
          </a:p>
        </p:txBody>
      </p:sp>
      <p:sp>
        <p:nvSpPr>
          <p:cNvPr id="174" name="Oyewumi insists that the African ways of understanding the world were radically different from the West, but have been continually translated, even by African scholars, into Western categories and languages already loaded with gendered and patriarchal assumptions.…"/>
          <p:cNvSpPr txBox="1"/>
          <p:nvPr>
            <p:ph type="subTitle" idx="1"/>
          </p:nvPr>
        </p:nvSpPr>
        <p:spPr>
          <a:xfrm>
            <a:off x="1750576" y="1840855"/>
            <a:ext cx="9503648" cy="7247137"/>
          </a:xfrm>
          <a:prstGeom prst="rect">
            <a:avLst/>
          </a:prstGeom>
        </p:spPr>
        <p:txBody>
          <a:bodyPr/>
          <a:lstStyle/>
          <a:p>
            <a:pPr algn="ctr" defTabSz="457200">
              <a:lnSpc>
                <a:spcPts val="3700"/>
              </a:lnSpc>
              <a:spcBef>
                <a:spcPts val="1200"/>
              </a:spcBef>
              <a:defRPr sz="1700">
                <a:solidFill>
                  <a:srgbClr val="FFFFFF"/>
                </a:solidFill>
                <a:latin typeface="Georgia"/>
                <a:ea typeface="Georgia"/>
                <a:cs typeface="Georgia"/>
                <a:sym typeface="Georgia"/>
              </a:defRPr>
            </a:pPr>
            <a:r>
              <a:t> Oyewumi insists that the African ways of understanding the world were radically different from the West, but have been continually translated, even by African scholars, into Western categories and languages already loaded with gendered and patriarchal assumptions.</a:t>
            </a:r>
          </a:p>
          <a:p>
            <a:pPr algn="ctr" defTabSz="457200">
              <a:lnSpc>
                <a:spcPts val="3700"/>
              </a:lnSpc>
              <a:spcBef>
                <a:spcPts val="1200"/>
              </a:spcBef>
              <a:defRPr sz="1700">
                <a:solidFill>
                  <a:srgbClr val="FFFFFF"/>
                </a:solidFill>
                <a:latin typeface="Georgia"/>
                <a:ea typeface="Georgia"/>
                <a:cs typeface="Georgia"/>
                <a:sym typeface="Georgia"/>
              </a:defRPr>
            </a:pPr>
          </a:p>
          <a:p>
            <a:pPr algn="ctr" defTabSz="457200">
              <a:lnSpc>
                <a:spcPts val="3700"/>
              </a:lnSpc>
              <a:spcBef>
                <a:spcPts val="1200"/>
              </a:spcBef>
              <a:defRPr sz="1700">
                <a:solidFill>
                  <a:srgbClr val="FFFFFF"/>
                </a:solidFill>
                <a:latin typeface="Georgia"/>
                <a:ea typeface="Georgia"/>
                <a:cs typeface="Georgia"/>
                <a:sym typeface="Georgia"/>
              </a:defRPr>
            </a:pPr>
            <a:r>
              <a:t>Example: Igbo in Nigeria and Yoruba community </a:t>
            </a:r>
          </a:p>
          <a:p>
            <a:pPr algn="ctr" defTabSz="457200">
              <a:lnSpc>
                <a:spcPts val="3700"/>
              </a:lnSpc>
              <a:spcBef>
                <a:spcPts val="1200"/>
              </a:spcBef>
              <a:defRPr sz="1700">
                <a:solidFill>
                  <a:srgbClr val="FFFFFF"/>
                </a:solidFill>
                <a:latin typeface="Georgia"/>
                <a:ea typeface="Georgia"/>
                <a:cs typeface="Georgia"/>
                <a:sym typeface="Georgia"/>
              </a:defRPr>
            </a:pPr>
          </a:p>
          <a:p>
            <a:pPr algn="ctr" defTabSz="457200">
              <a:lnSpc>
                <a:spcPts val="3700"/>
              </a:lnSpc>
              <a:spcBef>
                <a:spcPts val="1200"/>
              </a:spcBef>
              <a:defRPr sz="1700">
                <a:solidFill>
                  <a:srgbClr val="FFFFFF"/>
                </a:solidFill>
                <a:latin typeface="Georgia"/>
                <a:ea typeface="Georgia"/>
                <a:cs typeface="Georgia"/>
                <a:sym typeface="Georgia"/>
              </a:defRPr>
            </a:pPr>
            <a:r>
              <a:t>Similarly, in Native American culture, before the Europeans came to the Americas, 'two-spirit' referred to people who were considered gifted because they carried two spirits, male and female. It is told in ancient artefacts that women engaged in tribal warfare and married other women, and there were men who married other men. These individuals were looked upon as a third and a fourth gender, and in almost all cultures they were honoured and revered. Two-spirit people were often the visionaries, the healers, the medicine people, the nannies of orphans, the care-givers. This type of identity has been documented in over 155 tribes across Native North America (Roscoe 1988). </a:t>
            </a:r>
          </a:p>
          <a:p>
            <a:pPr algn="ctr" defTabSz="457200">
              <a:lnSpc>
                <a:spcPts val="3700"/>
              </a:lnSpc>
              <a:spcBef>
                <a:spcPts val="1200"/>
              </a:spcBef>
              <a:defRPr sz="1700">
                <a:solidFill>
                  <a:srgbClr val="FFFFFF"/>
                </a:solidFill>
                <a:latin typeface="Georgia"/>
                <a:ea typeface="Georgia"/>
                <a:cs typeface="Georgia"/>
                <a:sym typeface="Georgia"/>
              </a:defRPr>
            </a:pPr>
            <a:r>
              <a:t>Feminist anthropologists, pre-eminent among whom is Margaret Mead, have demonstrated that what is understood as masculinity and femininity varies across cultures. Not only do different societies identify a certain set of characteristics as feminine and another set as masculine, but also, these characteristics are not the same across different cultures. Thus, feminists have argued that there is no necessary correlation between the biology of men and women and the qualities that are thought to be masculine and feminine. Rather, it is child-rearing practices which try to establish and perpetuate certain differences between the sexes. That is, from childhood, boys and girls are trained in appropriate, gender-specific forms of behaviour, play, dress and so on.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https://www.youtube.com/watch?v=FikUMyk4olw"/>
          <p:cNvSpPr txBox="1"/>
          <p:nvPr/>
        </p:nvSpPr>
        <p:spPr>
          <a:xfrm>
            <a:off x="2091704" y="1380535"/>
            <a:ext cx="8552080" cy="4988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1">
                    <a:hueOff val="118245"/>
                    <a:lumOff val="-11372"/>
                  </a:schemeClr>
                </a:solidFill>
                <a:latin typeface="Futura Bold"/>
                <a:ea typeface="Futura Bold"/>
                <a:cs typeface="Futura Bold"/>
                <a:sym typeface="Futura Bold"/>
              </a:defRPr>
            </a:lvl1pPr>
          </a:lstStyle>
          <a:p>
            <a:pPr/>
            <a:r>
              <a:t>https://www.youtube.com/watch?v=FikUMyk4olw</a:t>
            </a:r>
          </a:p>
        </p:txBody>
      </p:sp>
      <p:pic>
        <p:nvPicPr>
          <p:cNvPr id="177" name="Image" descr="Image"/>
          <p:cNvPicPr>
            <a:picLocks noChangeAspect="1"/>
          </p:cNvPicPr>
          <p:nvPr/>
        </p:nvPicPr>
        <p:blipFill>
          <a:blip r:embed="rId2">
            <a:extLst/>
          </a:blip>
          <a:stretch>
            <a:fillRect/>
          </a:stretch>
        </p:blipFill>
        <p:spPr>
          <a:xfrm>
            <a:off x="3893122" y="2408086"/>
            <a:ext cx="4949244" cy="6124647"/>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Image" descr="Image"/>
          <p:cNvPicPr>
            <a:picLocks noChangeAspect="1"/>
          </p:cNvPicPr>
          <p:nvPr/>
        </p:nvPicPr>
        <p:blipFill>
          <a:blip r:embed="rId2">
            <a:extLst/>
          </a:blip>
          <a:stretch>
            <a:fillRect/>
          </a:stretch>
        </p:blipFill>
        <p:spPr>
          <a:xfrm>
            <a:off x="4192958" y="1594064"/>
            <a:ext cx="4618885" cy="5957601"/>
          </a:xfrm>
          <a:prstGeom prst="rect">
            <a:avLst/>
          </a:prstGeom>
          <a:ln w="12700">
            <a:miter lim="400000"/>
          </a:ln>
        </p:spPr>
      </p:pic>
      <p:sp>
        <p:nvSpPr>
          <p:cNvPr id="180" name="Stella Walsh (right) and Helen Stephens at the 1936 Olympic Games."/>
          <p:cNvSpPr txBox="1"/>
          <p:nvPr/>
        </p:nvSpPr>
        <p:spPr>
          <a:xfrm>
            <a:off x="4192957" y="7605307"/>
            <a:ext cx="4618885" cy="5542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0" sz="1200">
                <a:latin typeface="Futura Bold"/>
                <a:ea typeface="Futura Bold"/>
                <a:cs typeface="Futura Bold"/>
                <a:sym typeface="Futura Bold"/>
              </a:defRPr>
            </a:lvl1pPr>
          </a:lstStyle>
          <a:p>
            <a:pPr/>
            <a:r>
              <a:t>Stella Walsh (right) and Helen Stephens at the 1936 Olympic Games.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blank slide.gif" descr="blank slide.gif"/>
          <p:cNvPicPr>
            <a:picLocks noChangeAspect="0"/>
          </p:cNvPicPr>
          <p:nvPr/>
        </p:nvPicPr>
        <p:blipFill>
          <a:blip r:embed="rId2">
            <a:extLst/>
          </a:blip>
          <a:stretch>
            <a:fillRect/>
          </a:stretch>
        </p:blipFill>
        <p:spPr>
          <a:xfrm>
            <a:off x="171026" y="-1"/>
            <a:ext cx="11639142" cy="97536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The category of ‘sex’ requires a coherence between a person’s:…"/>
          <p:cNvSpPr txBox="1"/>
          <p:nvPr>
            <p:ph type="body" idx="1"/>
          </p:nvPr>
        </p:nvSpPr>
        <p:spPr>
          <a:xfrm>
            <a:off x="401240" y="1217686"/>
            <a:ext cx="12202320" cy="7318228"/>
          </a:xfrm>
          <a:prstGeom prst="rect">
            <a:avLst/>
          </a:prstGeom>
        </p:spPr>
        <p:txBody>
          <a:bodyPr/>
          <a:lstStyle/>
          <a:p>
            <a:pPr marL="0" indent="0">
              <a:spcBef>
                <a:spcPts val="0"/>
              </a:spcBef>
              <a:buSzTx/>
              <a:buNone/>
              <a:defRPr sz="3100">
                <a:latin typeface="Futura"/>
                <a:ea typeface="Futura"/>
                <a:cs typeface="Futura"/>
                <a:sym typeface="Futura"/>
              </a:defRPr>
            </a:pPr>
            <a:r>
              <a:t>The category of ‘sex’ requires a coherence between a person’s: </a:t>
            </a:r>
          </a:p>
          <a:p>
            <a:pPr marL="0" indent="0">
              <a:spcBef>
                <a:spcPts val="0"/>
              </a:spcBef>
              <a:buSzTx/>
              <a:buNone/>
              <a:defRPr sz="3100">
                <a:latin typeface="Futura"/>
                <a:ea typeface="Futura"/>
                <a:cs typeface="Futura"/>
                <a:sym typeface="Futura"/>
              </a:defRPr>
            </a:pPr>
          </a:p>
          <a:p>
            <a:pPr marL="0" indent="0">
              <a:spcBef>
                <a:spcPts val="0"/>
              </a:spcBef>
              <a:buSzTx/>
              <a:buNone/>
              <a:defRPr sz="3100">
                <a:latin typeface="Futura"/>
                <a:ea typeface="Futura"/>
                <a:cs typeface="Futura"/>
                <a:sym typeface="Futura"/>
              </a:defRPr>
            </a:pPr>
            <a:r>
              <a:t>1. Chromosomes </a:t>
            </a:r>
          </a:p>
          <a:p>
            <a:pPr marL="0" indent="0">
              <a:spcBef>
                <a:spcPts val="0"/>
              </a:spcBef>
              <a:buSzTx/>
              <a:buNone/>
              <a:defRPr sz="3100">
                <a:latin typeface="Futura"/>
                <a:ea typeface="Futura"/>
                <a:cs typeface="Futura"/>
                <a:sym typeface="Futura"/>
              </a:defRPr>
            </a:pPr>
          </a:p>
          <a:p>
            <a:pPr marL="0" indent="0">
              <a:spcBef>
                <a:spcPts val="0"/>
              </a:spcBef>
              <a:buSzTx/>
              <a:buNone/>
              <a:defRPr sz="3100">
                <a:latin typeface="Futura"/>
                <a:ea typeface="Futura"/>
                <a:cs typeface="Futura"/>
                <a:sym typeface="Futura"/>
              </a:defRPr>
            </a:pPr>
            <a:r>
              <a:t>2. Hormones </a:t>
            </a:r>
          </a:p>
          <a:p>
            <a:pPr marL="0" indent="0">
              <a:spcBef>
                <a:spcPts val="0"/>
              </a:spcBef>
              <a:buSzTx/>
              <a:buNone/>
              <a:defRPr sz="3100">
                <a:latin typeface="Futura"/>
                <a:ea typeface="Futura"/>
                <a:cs typeface="Futura"/>
                <a:sym typeface="Futura"/>
              </a:defRPr>
            </a:pPr>
          </a:p>
          <a:p>
            <a:pPr marL="0" indent="0">
              <a:spcBef>
                <a:spcPts val="0"/>
              </a:spcBef>
              <a:buSzTx/>
              <a:buNone/>
              <a:defRPr sz="3100">
                <a:latin typeface="Futura"/>
                <a:ea typeface="Futura"/>
                <a:cs typeface="Futura"/>
                <a:sym typeface="Futura"/>
              </a:defRPr>
            </a:pPr>
            <a:r>
              <a:t>3. Internal organs </a:t>
            </a:r>
          </a:p>
          <a:p>
            <a:pPr marL="0" indent="0">
              <a:spcBef>
                <a:spcPts val="0"/>
              </a:spcBef>
              <a:buSzTx/>
              <a:buNone/>
              <a:defRPr sz="3100">
                <a:latin typeface="Futura"/>
                <a:ea typeface="Futura"/>
                <a:cs typeface="Futura"/>
                <a:sym typeface="Futura"/>
              </a:defRPr>
            </a:pPr>
          </a:p>
          <a:p>
            <a:pPr marL="0" indent="0">
              <a:spcBef>
                <a:spcPts val="0"/>
              </a:spcBef>
              <a:buSzTx/>
              <a:buNone/>
              <a:defRPr sz="3100">
                <a:latin typeface="Futura"/>
                <a:ea typeface="Futura"/>
                <a:cs typeface="Futura"/>
                <a:sym typeface="Futura"/>
              </a:defRPr>
            </a:pPr>
            <a:r>
              <a:t>4. External organs </a:t>
            </a:r>
          </a:p>
          <a:p>
            <a:pPr marL="0" indent="0">
              <a:spcBef>
                <a:spcPts val="0"/>
              </a:spcBef>
              <a:buSzTx/>
              <a:buNone/>
              <a:defRPr sz="3100">
                <a:latin typeface="Futura"/>
                <a:ea typeface="Futura"/>
                <a:cs typeface="Futura"/>
                <a:sym typeface="Futura"/>
              </a:defRPr>
            </a:pPr>
          </a:p>
          <a:p>
            <a:pPr marL="0" indent="0">
              <a:spcBef>
                <a:spcPts val="0"/>
              </a:spcBef>
              <a:buSzTx/>
              <a:buNone/>
              <a:defRPr sz="3100">
                <a:latin typeface="Futura"/>
                <a:ea typeface="Futura"/>
                <a:cs typeface="Futura"/>
                <a:sym typeface="Futura"/>
              </a:defRPr>
            </a:pPr>
            <a:r>
              <a:t>Otherwise, where does this category of ‘sex’ lie? </a:t>
            </a:r>
          </a:p>
        </p:txBody>
      </p:sp>
      <p:pic>
        <p:nvPicPr>
          <p:cNvPr id="123" name="gender identity.gif" descr="gender identity.gif"/>
          <p:cNvPicPr>
            <a:picLocks noChangeAspect="0"/>
          </p:cNvPicPr>
          <p:nvPr/>
        </p:nvPicPr>
        <p:blipFill>
          <a:blip r:embed="rId2">
            <a:extLst/>
          </a:blip>
          <a:stretch>
            <a:fillRect/>
          </a:stretch>
        </p:blipFill>
        <p:spPr>
          <a:xfrm>
            <a:off x="5944630" y="3099994"/>
            <a:ext cx="5578866" cy="315206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Conclusion"/>
          <p:cNvSpPr txBox="1"/>
          <p:nvPr>
            <p:ph type="ctrTitle"/>
          </p:nvPr>
        </p:nvSpPr>
        <p:spPr>
          <a:xfrm>
            <a:off x="1270000" y="-1683616"/>
            <a:ext cx="10464800" cy="3302001"/>
          </a:xfrm>
          <a:prstGeom prst="rect">
            <a:avLst/>
          </a:prstGeom>
        </p:spPr>
        <p:txBody>
          <a:bodyPr/>
          <a:lstStyle>
            <a:lvl1pPr>
              <a:defRPr>
                <a:latin typeface="Futura"/>
                <a:ea typeface="Futura"/>
                <a:cs typeface="Futura"/>
                <a:sym typeface="Futura"/>
              </a:defRPr>
            </a:lvl1pPr>
          </a:lstStyle>
          <a:p>
            <a:pPr/>
            <a:r>
              <a:t>Conclusion </a:t>
            </a:r>
          </a:p>
        </p:txBody>
      </p:sp>
      <p:sp>
        <p:nvSpPr>
          <p:cNvPr id="185" name="So, let us go back to our initial question: what do you mean or what are you referring to when you say, ‘I am a girl’ or ‘I am a boy’?…"/>
          <p:cNvSpPr txBox="1"/>
          <p:nvPr>
            <p:ph type="subTitle" idx="1"/>
          </p:nvPr>
        </p:nvSpPr>
        <p:spPr>
          <a:xfrm>
            <a:off x="285750" y="1846088"/>
            <a:ext cx="12433300" cy="7509224"/>
          </a:xfrm>
          <a:prstGeom prst="rect">
            <a:avLst/>
          </a:prstGeom>
        </p:spPr>
        <p:txBody>
          <a:bodyPr/>
          <a:lstStyle/>
          <a:p>
            <a:pPr>
              <a:defRPr>
                <a:solidFill>
                  <a:schemeClr val="accent2">
                    <a:hueOff val="89372"/>
                    <a:lumOff val="-8823"/>
                  </a:schemeClr>
                </a:solidFill>
              </a:defRPr>
            </a:pPr>
            <a:r>
              <a:t>So, let us go back to our initial question: what do you mean or what are you referring to when you say, ‘I am a girl’ or ‘I am a boy’? </a:t>
            </a:r>
          </a:p>
          <a:p>
            <a:pPr>
              <a:defRPr>
                <a:solidFill>
                  <a:schemeClr val="accent2">
                    <a:hueOff val="89372"/>
                    <a:lumOff val="-8823"/>
                  </a:schemeClr>
                </a:solidFill>
              </a:defRPr>
            </a:pPr>
          </a:p>
          <a:p>
            <a:pPr>
              <a:defRPr>
                <a:solidFill>
                  <a:schemeClr val="accent2">
                    <a:hueOff val="89372"/>
                    <a:lumOff val="-8823"/>
                  </a:schemeClr>
                </a:solidFill>
              </a:defRPr>
            </a:pPr>
            <a:r>
              <a:t>Why is this important? Gender affect our self-awareness, emotional development and lived realities. </a:t>
            </a:r>
          </a:p>
          <a:p>
            <a:pPr>
              <a:defRPr>
                <a:solidFill>
                  <a:schemeClr val="accent2">
                    <a:hueOff val="89372"/>
                    <a:lumOff val="-8823"/>
                  </a:schemeClr>
                </a:solidFill>
              </a:defRPr>
            </a:pPr>
          </a:p>
          <a:p>
            <a:pPr>
              <a:defRPr>
                <a:solidFill>
                  <a:schemeClr val="accent2">
                    <a:hueOff val="89372"/>
                    <a:lumOff val="-8823"/>
                  </a:schemeClr>
                </a:solidFill>
              </a:defRPr>
            </a:pPr>
            <a:r>
              <a:t>Further questions: why do we care so much about the binary?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When we speak about ‘sex’ as biological category —where can we locate it and how? And who decides this?…"/>
          <p:cNvSpPr txBox="1"/>
          <p:nvPr>
            <p:ph type="subTitle" idx="1"/>
          </p:nvPr>
        </p:nvSpPr>
        <p:spPr>
          <a:xfrm>
            <a:off x="291653" y="257175"/>
            <a:ext cx="12624694" cy="9239250"/>
          </a:xfrm>
          <a:prstGeom prst="rect">
            <a:avLst/>
          </a:prstGeom>
        </p:spPr>
        <p:txBody>
          <a:bodyPr/>
          <a:lstStyle/>
          <a:p>
            <a:pPr defTabSz="572516">
              <a:defRPr sz="3626"/>
            </a:pPr>
            <a:r>
              <a:t>When we speak about ‘sex’ as biological category —where can we locate it and how? And who decides this? </a:t>
            </a:r>
          </a:p>
          <a:p>
            <a:pPr defTabSz="572516">
              <a:defRPr sz="3626"/>
            </a:pPr>
          </a:p>
          <a:p>
            <a:pPr defTabSz="572516">
              <a:defRPr sz="3626"/>
            </a:pPr>
            <a:r>
              <a:t>The idea of ‘sex’ being socially constructed is not that biology doesn’t exist…of course we are all biologically different… but it is that there are no 2 categories into which everyone can cleanly fit into… </a:t>
            </a:r>
          </a:p>
          <a:p>
            <a:pPr defTabSz="572516">
              <a:defRPr sz="3626"/>
            </a:pPr>
          </a:p>
          <a:p>
            <a:pPr defTabSz="572516">
              <a:defRPr sz="3626"/>
            </a:pPr>
            <a:r>
              <a:t>We hold the binary understanding to such high regards that we perform surgeries on children to ‘correct’ their gender or force children to look, behave, think in specific ways.  </a:t>
            </a:r>
          </a:p>
          <a:p>
            <a:pPr defTabSz="572516">
              <a:defRPr sz="3626"/>
            </a:pPr>
          </a:p>
          <a:p>
            <a:pPr defTabSz="572516">
              <a:defRPr sz="3626"/>
            </a:pPr>
            <a:r>
              <a:t>Moreover, why do we want to divide the world based on genitals and not something else?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Testosterone"/>
          <p:cNvSpPr txBox="1"/>
          <p:nvPr>
            <p:ph type="ctrTitle"/>
          </p:nvPr>
        </p:nvSpPr>
        <p:spPr>
          <a:xfrm>
            <a:off x="385911" y="863600"/>
            <a:ext cx="12232978" cy="1442592"/>
          </a:xfrm>
          <a:prstGeom prst="rect">
            <a:avLst/>
          </a:prstGeom>
        </p:spPr>
        <p:txBody>
          <a:bodyPr anchor="ctr"/>
          <a:lstStyle/>
          <a:p>
            <a:pPr>
              <a:defRPr>
                <a:latin typeface="Futura"/>
                <a:ea typeface="Futura"/>
                <a:cs typeface="Futura"/>
                <a:sym typeface="Futura"/>
              </a:defRPr>
            </a:pPr>
            <a:r>
              <a:rPr>
                <a:solidFill>
                  <a:srgbClr val="3F0474"/>
                </a:solidFill>
              </a:rPr>
              <a:t>Te</a:t>
            </a:r>
            <a:r>
              <a:rPr>
                <a:solidFill>
                  <a:srgbClr val="1722FF"/>
                </a:solidFill>
              </a:rPr>
              <a:t>st</a:t>
            </a:r>
            <a:r>
              <a:rPr>
                <a:solidFill>
                  <a:srgbClr val="49FFE4"/>
                </a:solidFill>
              </a:rPr>
              <a:t>ost</a:t>
            </a:r>
            <a:r>
              <a:rPr>
                <a:solidFill>
                  <a:schemeClr val="accent4">
                    <a:hueOff val="468000"/>
                    <a:satOff val="-4761"/>
                    <a:lumOff val="10196"/>
                  </a:schemeClr>
                </a:solidFill>
              </a:rPr>
              <a:t>er</a:t>
            </a:r>
            <a:r>
              <a:rPr>
                <a:solidFill>
                  <a:schemeClr val="accent4">
                    <a:hueOff val="-1109302"/>
                    <a:lumOff val="-6470"/>
                  </a:schemeClr>
                </a:solidFill>
              </a:rPr>
              <a:t>on</a:t>
            </a:r>
            <a:r>
              <a:rPr>
                <a:solidFill>
                  <a:schemeClr val="accent5">
                    <a:hueOff val="106375"/>
                    <a:satOff val="9554"/>
                    <a:lumOff val="-13516"/>
                  </a:schemeClr>
                </a:solidFill>
              </a:rPr>
              <a:t>e</a:t>
            </a:r>
            <a:r>
              <a:t> </a:t>
            </a:r>
          </a:p>
        </p:txBody>
      </p:sp>
      <p:sp>
        <p:nvSpPr>
          <p:cNvPr id="126" name="Hormone:  Chemicals released directly into our bloodstream, they affect many aspects of our body and growth, our body releases close to 50 hormones"/>
          <p:cNvSpPr txBox="1"/>
          <p:nvPr>
            <p:ph type="subTitle" sz="half" idx="1"/>
          </p:nvPr>
        </p:nvSpPr>
        <p:spPr>
          <a:xfrm>
            <a:off x="1332557" y="2689770"/>
            <a:ext cx="10670382" cy="3187800"/>
          </a:xfrm>
          <a:prstGeom prst="rect">
            <a:avLst/>
          </a:prstGeom>
        </p:spPr>
        <p:txBody>
          <a:bodyPr/>
          <a:lstStyle/>
          <a:p>
            <a:pPr defTabSz="543305">
              <a:defRPr sz="3441"/>
            </a:pPr>
            <a:r>
              <a:rPr>
                <a:solidFill>
                  <a:srgbClr val="FFFFFF"/>
                </a:solidFill>
              </a:rPr>
              <a:t>Hormone:  Chemicals released directly into our bloodstream, they affect many aspects of our body and growth, our body releases close to 50 hormones</a:t>
            </a:r>
            <a:r>
              <a:t> </a:t>
            </a:r>
          </a:p>
          <a:p>
            <a:pPr defTabSz="543305">
              <a:defRPr sz="3441"/>
            </a:pPr>
          </a:p>
        </p:txBody>
      </p:sp>
      <p:pic>
        <p:nvPicPr>
          <p:cNvPr id="127" name="hormones.gif" descr="hormones.gif"/>
          <p:cNvPicPr>
            <a:picLocks noChangeAspect="0"/>
          </p:cNvPicPr>
          <p:nvPr/>
        </p:nvPicPr>
        <p:blipFill>
          <a:blip r:embed="rId2">
            <a:extLst/>
          </a:blip>
          <a:stretch>
            <a:fillRect/>
          </a:stretch>
        </p:blipFill>
        <p:spPr>
          <a:xfrm>
            <a:off x="3454400" y="5171337"/>
            <a:ext cx="6096000" cy="342900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Boys are boys because they have higher levels of testosterone!…"/>
          <p:cNvSpPr txBox="1"/>
          <p:nvPr>
            <p:ph type="title"/>
          </p:nvPr>
        </p:nvSpPr>
        <p:spPr>
          <a:xfrm>
            <a:off x="1588645" y="1041672"/>
            <a:ext cx="10464801" cy="6547000"/>
          </a:xfrm>
          <a:prstGeom prst="rect">
            <a:avLst/>
          </a:prstGeom>
        </p:spPr>
        <p:txBody>
          <a:bodyPr/>
          <a:lstStyle/>
          <a:p>
            <a:pPr>
              <a:defRPr sz="3700">
                <a:solidFill>
                  <a:schemeClr val="accent6"/>
                </a:solidFill>
                <a:latin typeface="Futura"/>
                <a:ea typeface="Futura"/>
                <a:cs typeface="Futura"/>
                <a:sym typeface="Futura"/>
              </a:defRPr>
            </a:pPr>
            <a:r>
              <a:rPr>
                <a:solidFill>
                  <a:schemeClr val="accent5"/>
                </a:solidFill>
              </a:rPr>
              <a:t>Boys are boys because they have higher levels of testosterone! </a:t>
            </a:r>
            <a:r>
              <a:t>  </a:t>
            </a:r>
          </a:p>
          <a:p>
            <a:pPr>
              <a:defRPr sz="3700">
                <a:solidFill>
                  <a:schemeClr val="accent6"/>
                </a:solidFill>
                <a:latin typeface="Futura"/>
                <a:ea typeface="Futura"/>
                <a:cs typeface="Futura"/>
                <a:sym typeface="Futura"/>
              </a:defRPr>
            </a:pPr>
          </a:p>
          <a:p>
            <a:pPr>
              <a:defRPr sz="3700">
                <a:solidFill>
                  <a:schemeClr val="accent6"/>
                </a:solidFill>
                <a:latin typeface="Futura"/>
                <a:ea typeface="Futura"/>
                <a:cs typeface="Futura"/>
                <a:sym typeface="Futura"/>
              </a:defRPr>
            </a:pPr>
            <a:r>
              <a:t>EEEEEEEEEEEEESSSSSSSHHHHHHH-SNAAAAAAP </a:t>
            </a:r>
          </a:p>
          <a:p>
            <a:pPr>
              <a:defRPr sz="3700">
                <a:solidFill>
                  <a:schemeClr val="accent6"/>
                </a:solidFill>
                <a:latin typeface="Futura"/>
                <a:ea typeface="Futura"/>
                <a:cs typeface="Futura"/>
                <a:sym typeface="Futura"/>
              </a:defRPr>
            </a:pPr>
          </a:p>
          <a:p>
            <a:pPr>
              <a:defRPr sz="3700">
                <a:solidFill>
                  <a:schemeClr val="accent6"/>
                </a:solidFill>
                <a:latin typeface="Futura"/>
                <a:ea typeface="Futura"/>
                <a:cs typeface="Futura"/>
                <a:sym typeface="Futura"/>
              </a:defRPr>
            </a:pPr>
            <a:r>
              <a:rPr>
                <a:solidFill>
                  <a:schemeClr val="accent5"/>
                </a:solidFill>
              </a:rPr>
              <a:t>EVERY HUMAN BODY PRODUCES TESTOSTERONE</a:t>
            </a:r>
            <a:r>
              <a:t> </a:t>
            </a:r>
          </a:p>
          <a:p>
            <a:pPr>
              <a:defRPr sz="3700">
                <a:solidFill>
                  <a:schemeClr val="accent6"/>
                </a:solidFill>
                <a:latin typeface="Futura"/>
                <a:ea typeface="Futura"/>
                <a:cs typeface="Futura"/>
                <a:sym typeface="Futura"/>
              </a:defRPr>
            </a:pPr>
          </a:p>
        </p:txBody>
      </p:sp>
      <p:pic>
        <p:nvPicPr>
          <p:cNvPr id="130" name="Image" descr="Image"/>
          <p:cNvPicPr>
            <a:picLocks noChangeAspect="1"/>
          </p:cNvPicPr>
          <p:nvPr/>
        </p:nvPicPr>
        <p:blipFill>
          <a:blip r:embed="rId2">
            <a:extLst/>
          </a:blip>
          <a:stretch>
            <a:fillRect/>
          </a:stretch>
        </p:blipFill>
        <p:spPr>
          <a:xfrm>
            <a:off x="3436312" y="5881196"/>
            <a:ext cx="6769467" cy="3384734"/>
          </a:xfrm>
          <a:prstGeom prst="rect">
            <a:avLst/>
          </a:prstGeom>
          <a:ln w="12700">
            <a:miter lim="400000"/>
          </a:ln>
        </p:spPr>
      </p:pic>
      <p:sp>
        <p:nvSpPr>
          <p:cNvPr id="131" name="A testosterone molecule^"/>
          <p:cNvSpPr txBox="1"/>
          <p:nvPr/>
        </p:nvSpPr>
        <p:spPr>
          <a:xfrm>
            <a:off x="5228742" y="8976529"/>
            <a:ext cx="3184607" cy="4620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2100">
                <a:latin typeface="Futura"/>
                <a:ea typeface="Futura"/>
                <a:cs typeface="Futura"/>
                <a:sym typeface="Futura"/>
              </a:defRPr>
            </a:lvl1pPr>
          </a:lstStyle>
          <a:p>
            <a:pPr/>
            <a:r>
              <a:t>A testosterone molecule^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Well, okay! But, boys produce more testosterone and the girls with high testosterone are ‘manly’…"/>
          <p:cNvSpPr txBox="1"/>
          <p:nvPr/>
        </p:nvSpPr>
        <p:spPr>
          <a:xfrm>
            <a:off x="179954" y="1540302"/>
            <a:ext cx="12414989" cy="38773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3700">
                <a:solidFill>
                  <a:schemeClr val="accent6"/>
                </a:solidFill>
                <a:latin typeface="Futura"/>
                <a:ea typeface="Futura"/>
                <a:cs typeface="Futura"/>
                <a:sym typeface="Futura"/>
              </a:defRPr>
            </a:pPr>
            <a:r>
              <a:rPr>
                <a:solidFill>
                  <a:schemeClr val="accent3">
                    <a:hueOff val="557972"/>
                    <a:lumOff val="-12549"/>
                  </a:schemeClr>
                </a:solidFill>
              </a:rPr>
              <a:t>Well, okay! But, boys produce more testosterone and the girls with high testosterone are ‘manly’</a:t>
            </a:r>
            <a:r>
              <a:t> </a:t>
            </a:r>
          </a:p>
          <a:p>
            <a:pPr algn="l">
              <a:defRPr b="0" sz="3700">
                <a:solidFill>
                  <a:schemeClr val="accent6"/>
                </a:solidFill>
                <a:latin typeface="Futura"/>
                <a:ea typeface="Futura"/>
                <a:cs typeface="Futura"/>
                <a:sym typeface="Futura"/>
              </a:defRPr>
            </a:pPr>
          </a:p>
          <a:p>
            <a:pPr>
              <a:defRPr b="0" sz="5700">
                <a:solidFill>
                  <a:schemeClr val="accent4"/>
                </a:solidFill>
                <a:latin typeface="Futura"/>
                <a:ea typeface="Futura"/>
                <a:cs typeface="Futura"/>
                <a:sym typeface="Futura"/>
              </a:defRPr>
            </a:pPr>
            <a:r>
              <a:t>But did you know? Testosterone is more biologically active in women!!</a:t>
            </a:r>
          </a:p>
        </p:txBody>
      </p:sp>
      <p:pic>
        <p:nvPicPr>
          <p:cNvPr id="134" name="Image" descr="Image"/>
          <p:cNvPicPr>
            <a:picLocks noChangeAspect="1"/>
          </p:cNvPicPr>
          <p:nvPr/>
        </p:nvPicPr>
        <p:blipFill>
          <a:blip r:embed="rId2">
            <a:extLst/>
          </a:blip>
          <a:stretch>
            <a:fillRect/>
          </a:stretch>
        </p:blipFill>
        <p:spPr>
          <a:xfrm>
            <a:off x="4010408" y="5888006"/>
            <a:ext cx="4983983" cy="3233337"/>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What causes the release of testosterone and what is it responsible for?…"/>
          <p:cNvSpPr txBox="1"/>
          <p:nvPr>
            <p:ph type="subTitle" idx="1"/>
          </p:nvPr>
        </p:nvSpPr>
        <p:spPr>
          <a:xfrm>
            <a:off x="919681" y="1220538"/>
            <a:ext cx="11165438" cy="7312524"/>
          </a:xfrm>
          <a:prstGeom prst="rect">
            <a:avLst/>
          </a:prstGeom>
        </p:spPr>
        <p:txBody>
          <a:bodyPr/>
          <a:lstStyle/>
          <a:p>
            <a:pPr algn="ctr">
              <a:defRPr>
                <a:solidFill>
                  <a:srgbClr val="FFFFFF"/>
                </a:solidFill>
              </a:defRPr>
            </a:pPr>
          </a:p>
          <a:p>
            <a:pPr algn="ctr">
              <a:defRPr>
                <a:solidFill>
                  <a:srgbClr val="FFFFFF"/>
                </a:solidFill>
              </a:defRPr>
            </a:pPr>
            <a:r>
              <a:t>What causes the release of testosterone and what is it responsible for? </a:t>
            </a:r>
          </a:p>
          <a:p>
            <a:pPr/>
          </a:p>
          <a:p>
            <a:pPr algn="ctr">
              <a:defRPr sz="2300">
                <a:solidFill>
                  <a:srgbClr val="FFFFFF"/>
                </a:solidFill>
                <a:latin typeface="Georgia"/>
                <a:ea typeface="Georgia"/>
                <a:cs typeface="Georgia"/>
                <a:sym typeface="Georgia"/>
              </a:defRPr>
            </a:pPr>
            <a:r>
              <a:t>Hormones do not work in isolation. They are affected by factors such as the environment, stress, food, light, exercise, sleep, climate, nature of work and more. </a:t>
            </a:r>
          </a:p>
          <a:p>
            <a:pPr algn="ctr">
              <a:defRPr sz="2300">
                <a:solidFill>
                  <a:srgbClr val="FFFFFF"/>
                </a:solidFill>
                <a:latin typeface="Georgia"/>
                <a:ea typeface="Georgia"/>
                <a:cs typeface="Georgia"/>
                <a:sym typeface="Georgia"/>
              </a:defRPr>
            </a:pPr>
          </a:p>
          <a:p>
            <a:pPr algn="ctr">
              <a:defRPr sz="2300">
                <a:solidFill>
                  <a:srgbClr val="FFFFFF"/>
                </a:solidFill>
                <a:latin typeface="Georgia"/>
                <a:ea typeface="Georgia"/>
                <a:cs typeface="Georgia"/>
                <a:sym typeface="Georgia"/>
              </a:defRPr>
            </a:pPr>
            <a:r>
              <a:t>It is now recognized that neurophysiology and hormonal balances are affected by social factors, like anxiety, physical labour, and the level and the kind of social interaction, just as much as social interaction is affected by people's neurophysiology and hormonal balances.</a:t>
            </a:r>
            <a:endParaRPr>
              <a:solidFill>
                <a:schemeClr val="accent2">
                  <a:hueOff val="-177681"/>
                  <a:satOff val="-17391"/>
                  <a:lumOff val="16666"/>
                </a:schemeClr>
              </a:solidFill>
            </a:endParaRPr>
          </a:p>
          <a:p>
            <a:pPr algn="ctr">
              <a:defRPr sz="2300">
                <a:latin typeface="Georgia"/>
                <a:ea typeface="Georgia"/>
                <a:cs typeface="Georgia"/>
                <a:sym typeface="Georgia"/>
              </a:defRPr>
            </a:pPr>
            <a:endParaRPr>
              <a:solidFill>
                <a:schemeClr val="accent2">
                  <a:hueOff val="-177681"/>
                  <a:satOff val="-17391"/>
                  <a:lumOff val="16666"/>
                </a:schemeClr>
              </a:solidFill>
            </a:endParaRPr>
          </a:p>
          <a:p>
            <a:pPr algn="ctr">
              <a:defRPr sz="2300">
                <a:latin typeface="Georgia"/>
                <a:ea typeface="Georgia"/>
                <a:cs typeface="Georgia"/>
                <a:sym typeface="Georgia"/>
              </a:defRPr>
            </a:pPr>
            <a:r>
              <a:rPr>
                <a:solidFill>
                  <a:srgbClr val="FFFFFF"/>
                </a:solidFill>
              </a:rPr>
              <a:t>Testosterone is responsible for body hair, deep voice, muscle bulk, and more (but </a:t>
            </a:r>
            <a:r>
              <a:rPr>
                <a:solidFill>
                  <a:srgbClr val="CBC0C5"/>
                </a:solidFill>
              </a:rPr>
              <a:t>there is contradictory evidence too).  T is very dynamic — it affects each muscle uniquely, varies at different points of the day and affects every body differently.            </a:t>
            </a:r>
            <a:endParaRPr>
              <a:solidFill>
                <a:srgbClr val="CBC0C5"/>
              </a:solidFill>
            </a:endParaRPr>
          </a:p>
          <a:p>
            <a:pPr algn="ctr">
              <a:defRPr sz="2300">
                <a:solidFill>
                  <a:srgbClr val="CBC0C5"/>
                </a:solidFill>
                <a:latin typeface="Georgia"/>
                <a:ea typeface="Georgia"/>
                <a:cs typeface="Georgia"/>
                <a:sym typeface="Georgia"/>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The case of Dutee Chand: The Odisha sprinter had broken national records at the age of 16, and won a bronze medal in the 200m at the age of 18 at the 2013 Asian Championships in Pune. She was supposed to be India’s big hope for an Olympic medal in athletics, but just before the Glasgow Commonwealth Games in 2014 she was dropped from the team because she failed a hormone test. The Athletics Federation of India barred her from participation, because she too had refused to take the pills.…"/>
          <p:cNvSpPr txBox="1"/>
          <p:nvPr>
            <p:ph type="subTitle" idx="1"/>
          </p:nvPr>
        </p:nvSpPr>
        <p:spPr>
          <a:xfrm>
            <a:off x="868631" y="819122"/>
            <a:ext cx="11101638" cy="7308921"/>
          </a:xfrm>
          <a:prstGeom prst="rect">
            <a:avLst/>
          </a:prstGeom>
        </p:spPr>
        <p:txBody>
          <a:bodyPr/>
          <a:lstStyle/>
          <a:p>
            <a:pPr algn="ctr" defTabSz="332993">
              <a:spcBef>
                <a:spcPts val="2300"/>
              </a:spcBef>
              <a:defRPr sz="1824">
                <a:solidFill>
                  <a:srgbClr val="FFFFFF"/>
                </a:solidFill>
                <a:latin typeface="Georgia"/>
                <a:ea typeface="Georgia"/>
                <a:cs typeface="Georgia"/>
                <a:sym typeface="Georgia"/>
              </a:defRPr>
            </a:pPr>
            <a:r>
              <a:t>The case of Dutee Chand: The Odisha sprinter had broken national records at the age of 16, and </a:t>
            </a:r>
            <a:r>
              <a:rPr>
                <a:hlinkClick r:id="rId2" invalidUrl="" action="" tgtFrame="" tooltip="" history="1" highlightClick="0" endSnd="0"/>
              </a:rPr>
              <a:t>won</a:t>
            </a:r>
            <a:r>
              <a:t> a bronze medal in the 200m at the age of 18 at the 2013 Asian Championships in Pune. She was supposed to be India’s big hope for an Olympic medal in athletics, but just before the Glasgow Commonwealth Games in 2014 she was dropped from the team because she failed a hormone test. The Athletics Federation of India barred her from participation, because she too had refused to take the pills.</a:t>
            </a:r>
          </a:p>
          <a:p>
            <a:pPr algn="ctr" defTabSz="332993">
              <a:spcBef>
                <a:spcPts val="2300"/>
              </a:spcBef>
              <a:defRPr sz="1824">
                <a:solidFill>
                  <a:srgbClr val="FFFFFF"/>
                </a:solidFill>
                <a:latin typeface="Georgia"/>
                <a:ea typeface="Georgia"/>
                <a:cs typeface="Georgia"/>
                <a:sym typeface="Georgia"/>
              </a:defRPr>
            </a:pPr>
            <a:r>
              <a:t>The court found the IAAF had failed to prove natural testosterone provides a significant athletic advantage. You might intuitively assume it does since artificial testosterone is a banned performance enhancer. Natural testosterone is another matter and besides it is hard to quantify the size of any advantage when there are so many variables involved in performance.</a:t>
            </a:r>
          </a:p>
          <a:p>
            <a:pPr algn="ctr" defTabSz="332993">
              <a:spcBef>
                <a:spcPts val="2300"/>
              </a:spcBef>
              <a:defRPr sz="1824">
                <a:solidFill>
                  <a:srgbClr val="FFFFFF"/>
                </a:solidFill>
                <a:latin typeface="Georgia"/>
                <a:ea typeface="Georgia"/>
                <a:cs typeface="Georgia"/>
                <a:sym typeface="Georgia"/>
              </a:defRPr>
            </a:pPr>
            <a:r>
              <a:t>Critics have called out the double standards in athletics, as the world had hailed swimmer Michael Phelps as a genetic marvel, since his body produced only half the amount of lactic acid compared to other athletes. Lactic acid causes fatigue, thus he had an upper hand because he could train and exert more without getting tired.</a:t>
            </a:r>
          </a:p>
          <a:p>
            <a:pPr algn="ctr" defTabSz="332993">
              <a:spcBef>
                <a:spcPts val="2300"/>
              </a:spcBef>
              <a:defRPr sz="1824">
                <a:solidFill>
                  <a:srgbClr val="FFFFFF"/>
                </a:solidFill>
                <a:latin typeface="Georgia"/>
                <a:ea typeface="Georgia"/>
                <a:cs typeface="Georgia"/>
                <a:sym typeface="Georgia"/>
              </a:defRPr>
            </a:pPr>
            <a:r>
              <a:t>He also had a much larger wing-span, which gave him an advantage while swimming. Yet, his body parts were not scrutinised, nor was he questioned.</a:t>
            </a:r>
          </a:p>
          <a:p>
            <a:pPr algn="ctr" defTabSz="332993">
              <a:spcBef>
                <a:spcPts val="2300"/>
              </a:spcBef>
              <a:defRPr sz="1824">
                <a:solidFill>
                  <a:srgbClr val="FFFFFF"/>
                </a:solidFill>
                <a:latin typeface="Georgia"/>
                <a:ea typeface="Georgia"/>
                <a:cs typeface="Georgia"/>
                <a:sym typeface="Georgia"/>
              </a:defRPr>
            </a:pPr>
            <a:r>
              <a:t>A similar situation was faced by Caster Semenya, a south African runner and a 2016 Olympic gold medalist. </a:t>
            </a:r>
          </a:p>
          <a:p>
            <a:pPr algn="ctr" defTabSz="332993">
              <a:spcBef>
                <a:spcPts val="2300"/>
              </a:spcBef>
              <a:defRPr sz="1824">
                <a:solidFill>
                  <a:srgbClr val="FFFFFF"/>
                </a:solidFill>
                <a:latin typeface="Helvetica Neue"/>
                <a:ea typeface="Helvetica Neue"/>
                <a:cs typeface="Helvetica Neue"/>
                <a:sym typeface="Helvetica Neue"/>
              </a:defRPr>
            </a:pPr>
            <a:r>
              <a:rPr>
                <a:latin typeface="Georgia"/>
                <a:ea typeface="Georgia"/>
                <a:cs typeface="Georgia"/>
                <a:sym typeface="Georgia"/>
              </a:rPr>
              <a:t>In fact, many women of colour are ones to be subjected to these ways of invalidation</a:t>
            </a:r>
            <a:r>
              <a:t>. </a:t>
            </a:r>
          </a:p>
          <a:p>
            <a:pPr algn="ctr" defTabSz="332993">
              <a:spcBef>
                <a:spcPts val="2300"/>
              </a:spcBef>
              <a:defRPr sz="1824">
                <a:latin typeface="Helvetica Neue"/>
                <a:ea typeface="Helvetica Neue"/>
                <a:cs typeface="Helvetica Neue"/>
                <a:sym typeface="Helvetica Neue"/>
              </a:defRPr>
            </a:pPr>
            <a:r>
              <a:t>Can you research about more such cases of invalidation and the ways in which the criteria for qualifying as ‘women’ in sports has varied in time??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he internal organs"/>
          <p:cNvSpPr txBox="1"/>
          <p:nvPr>
            <p:ph type="ctrTitle"/>
          </p:nvPr>
        </p:nvSpPr>
        <p:spPr>
          <a:xfrm>
            <a:off x="1104900" y="228600"/>
            <a:ext cx="10464800" cy="1334344"/>
          </a:xfrm>
          <a:prstGeom prst="rect">
            <a:avLst/>
          </a:prstGeom>
        </p:spPr>
        <p:txBody>
          <a:bodyPr/>
          <a:lstStyle>
            <a:lvl1pPr>
              <a:defRPr sz="6700">
                <a:latin typeface="Futura"/>
                <a:ea typeface="Futura"/>
                <a:cs typeface="Futura"/>
                <a:sym typeface="Futura"/>
              </a:defRPr>
            </a:lvl1pPr>
          </a:lstStyle>
          <a:p>
            <a:pPr/>
            <a:r>
              <a:t>The internal organs </a:t>
            </a:r>
          </a:p>
        </p:txBody>
      </p:sp>
      <p:sp>
        <p:nvSpPr>
          <p:cNvPr id="141" name="Testes produce sperms and ovaries produce eggs.…"/>
          <p:cNvSpPr txBox="1"/>
          <p:nvPr>
            <p:ph type="subTitle" sz="half" idx="1"/>
          </p:nvPr>
        </p:nvSpPr>
        <p:spPr>
          <a:xfrm>
            <a:off x="525313" y="2006805"/>
            <a:ext cx="11954174" cy="3518876"/>
          </a:xfrm>
          <a:prstGeom prst="rect">
            <a:avLst/>
          </a:prstGeom>
        </p:spPr>
        <p:txBody>
          <a:bodyPr/>
          <a:lstStyle/>
          <a:p>
            <a:pPr algn="ctr"/>
            <a:r>
              <a:t>Testes produce sperms and ovaries produce eggs. </a:t>
            </a:r>
          </a:p>
          <a:p>
            <a:pPr algn="ctr"/>
          </a:p>
          <a:p>
            <a:pPr algn="ctr"/>
            <a:r>
              <a:t>We know of many women and men who either cannot produce sperms or eggs or of women who may not be able to carry babies because in their womb. </a:t>
            </a:r>
          </a:p>
        </p:txBody>
      </p:sp>
      <p:pic>
        <p:nvPicPr>
          <p:cNvPr id="142" name="Image" descr="Image"/>
          <p:cNvPicPr>
            <a:picLocks noChangeAspect="1"/>
          </p:cNvPicPr>
          <p:nvPr/>
        </p:nvPicPr>
        <p:blipFill>
          <a:blip r:embed="rId2">
            <a:extLst/>
          </a:blip>
          <a:stretch>
            <a:fillRect/>
          </a:stretch>
        </p:blipFill>
        <p:spPr>
          <a:xfrm>
            <a:off x="5182575" y="5654230"/>
            <a:ext cx="3250689" cy="325068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Nearly a third of the male population can have 'breasts', and if it is not due to rare endocrinological causes, the condition is perfectly normal. It seems to have no other ill effects than causing 'disgust' but, nevertheless, it is pathologized and made into a disease (gynaecomastia), and when other serious illnesses have been ruled out, the advice given is not to relax and stop worrying, but to undertake surgery, to make that body conform to a mythical norm."/>
          <p:cNvSpPr txBox="1"/>
          <p:nvPr/>
        </p:nvSpPr>
        <p:spPr>
          <a:xfrm>
            <a:off x="2732738" y="2087644"/>
            <a:ext cx="7539324" cy="55783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ts val="4800"/>
              </a:lnSpc>
              <a:spcBef>
                <a:spcPts val="1200"/>
              </a:spcBef>
              <a:defRPr b="0" sz="2600">
                <a:latin typeface="Futura"/>
                <a:ea typeface="Futura"/>
                <a:cs typeface="Futura"/>
                <a:sym typeface="Futura"/>
              </a:defRPr>
            </a:pPr>
            <a:r>
              <a:t>Nearly a third of the male population can have 'breasts', and if it is not due to rare endocrinological causes, the condition is perfectly normal. </a:t>
            </a:r>
            <a:r>
              <a:rPr>
                <a:latin typeface="Futura Bold"/>
                <a:ea typeface="Futura Bold"/>
                <a:cs typeface="Futura Bold"/>
                <a:sym typeface="Futura Bold"/>
              </a:rPr>
              <a:t>It </a:t>
            </a:r>
            <a:r>
              <a:t>seems to have no other ill effects than causing 'disgust' but, nevertheless, it is pathologized and made into a disease (gynaecomastia), and when other serious illnesses have been ruled out, the advice given is not to relax and stop worrying, but to undertake surgery, to make that body conform to a mythical norm.</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